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handoutMasterIdLst>
    <p:handoutMasterId r:id="rId6"/>
  </p:handoutMasterIdLst>
  <p:sldIdLst>
    <p:sldId id="260"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92"/>
    <p:restoredTop sz="94729"/>
  </p:normalViewPr>
  <p:slideViewPr>
    <p:cSldViewPr snapToGrid="0" snapToObjects="1">
      <p:cViewPr varScale="1">
        <p:scale>
          <a:sx n="105" d="100"/>
          <a:sy n="105" d="100"/>
        </p:scale>
        <p:origin x="1464" y="19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p:scale>
          <a:sx n="145" d="100"/>
          <a:sy n="145" d="100"/>
        </p:scale>
        <p:origin x="1432" y="-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6F2874-42F4-834B-9A89-840BAF263F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dirty="0"/>
              <a:t>Betty Mae Jumper/She Sang Promise IG Slides </a:t>
            </a:r>
          </a:p>
        </p:txBody>
      </p:sp>
      <p:sp>
        <p:nvSpPr>
          <p:cNvPr id="3" name="Date Placeholder 2">
            <a:extLst>
              <a:ext uri="{FF2B5EF4-FFF2-40B4-BE49-F238E27FC236}">
                <a16:creationId xmlns:a16="http://schemas.microsoft.com/office/drawing/2014/main" id="{722F6CF0-6E34-9749-AFD8-D1243B3AD5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en-US" dirty="0"/>
              <a:t>7/14/22</a:t>
            </a:r>
          </a:p>
        </p:txBody>
      </p:sp>
      <p:sp>
        <p:nvSpPr>
          <p:cNvPr id="4" name="Footer Placeholder 3">
            <a:extLst>
              <a:ext uri="{FF2B5EF4-FFF2-40B4-BE49-F238E27FC236}">
                <a16:creationId xmlns:a16="http://schemas.microsoft.com/office/drawing/2014/main" id="{6D141C3F-5EFE-6246-8F26-70D92DC9FD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E15AE6E-ED4B-5540-B0A9-EBE5522581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CF73DB-EA03-6247-AE1F-BCA190FF3D48}" type="slidenum">
              <a:rPr lang="en-US" smtClean="0"/>
              <a:t>‹#›</a:t>
            </a:fld>
            <a:endParaRPr lang="en-US" dirty="0"/>
          </a:p>
        </p:txBody>
      </p:sp>
    </p:spTree>
    <p:extLst>
      <p:ext uri="{BB962C8B-B14F-4D97-AF65-F5344CB8AC3E}">
        <p14:creationId xmlns:p14="http://schemas.microsoft.com/office/powerpoint/2010/main" val="214233400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solidFill>
                  <a:schemeClr val="bg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C3F6409E-DA7E-D24E-BBB5-4461F87E7112}" type="datetimeFigureOut">
              <a:rPr lang="en-US" smtClean="0"/>
              <a:t>7/7/22</a:t>
            </a:fld>
            <a:endParaRPr lang="en-US" dirty="0"/>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8FDE97F-4FC6-EB4F-8AD3-90D5491A3C58}" type="slidenum">
              <a:rPr lang="en-US" smtClean="0"/>
              <a:t>‹#›</a:t>
            </a:fld>
            <a:endParaRPr lang="en-US" dirty="0"/>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6404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F6409E-DA7E-D24E-BBB5-4461F87E7112}" type="datetimeFigureOut">
              <a:rPr lang="en-US" smtClean="0"/>
              <a:t>7/7/22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3279041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C3F6409E-DA7E-D24E-BBB5-4461F87E7112}" type="datetimeFigureOut">
              <a:rPr lang="en-US" smtClean="0"/>
              <a:t>7/7/22</a:t>
            </a:fld>
            <a:endParaRPr lang="en-US" dirty="0"/>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48FDE97F-4FC6-EB4F-8AD3-90D5491A3C58}" type="slidenum">
              <a:rPr lang="en-US" smtClean="0"/>
              <a:t>‹#›</a:t>
            </a:fld>
            <a:endParaRPr lang="en-US" dirty="0"/>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236817217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F6409E-DA7E-D24E-BBB5-4461F87E7112}" type="datetimeFigureOut">
              <a:rPr lang="en-US" smtClean="0"/>
              <a:t>7/7/22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373641485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6409E-DA7E-D24E-BBB5-4461F87E7112}" type="datetimeFigureOut">
              <a:rPr lang="en-US" smtClean="0"/>
              <a:t>7/7/22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198249753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F6409E-DA7E-D24E-BBB5-4461F87E7112}" type="datetimeFigureOut">
              <a:rPr lang="en-US" smtClean="0"/>
              <a:t>7/7/22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10834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6409E-DA7E-D24E-BBB5-4461F87E7112}" type="datetimeFigureOut">
              <a:rPr lang="en-US" smtClean="0"/>
              <a:t>7/7/22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3903829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C3F6409E-DA7E-D24E-BBB5-4461F87E7112}" type="datetimeFigureOut">
              <a:rPr lang="en-US" smtClean="0"/>
              <a:t>7/7/22</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8FDE97F-4FC6-EB4F-8AD3-90D5491A3C58}"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1429028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C3F6409E-DA7E-D24E-BBB5-4461F87E7112}" type="datetimeFigureOut">
              <a:rPr lang="en-US" smtClean="0"/>
              <a:t>7/7/22</a:t>
            </a:fld>
            <a:endParaRPr lang="en-US" dirty="0"/>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8FDE97F-4FC6-EB4F-8AD3-90D5491A3C58}" type="slidenum">
              <a:rPr lang="en-US" smtClean="0"/>
              <a:t>‹#›</a:t>
            </a:fld>
            <a:endParaRPr lang="en-US" dirty="0"/>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908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F6409E-DA7E-D24E-BBB5-4461F87E7112}" type="datetimeFigureOut">
              <a:rPr lang="en-US" smtClean="0"/>
              <a:t>7/7/22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2352144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F6409E-DA7E-D24E-BBB5-4461F87E7112}" type="datetimeFigureOut">
              <a:rPr lang="en-US" smtClean="0"/>
              <a:t>7/7/22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DE97F-4FC6-EB4F-8AD3-90D5491A3C58}" type="slidenum">
              <a:rPr lang="en-US" smtClean="0"/>
              <a:t>‹#›</a:t>
            </a:fld>
            <a:endParaRPr lang="en-US" dirty="0"/>
          </a:p>
        </p:txBody>
      </p:sp>
    </p:spTree>
    <p:extLst>
      <p:ext uri="{BB962C8B-B14F-4D97-AF65-F5344CB8AC3E}">
        <p14:creationId xmlns:p14="http://schemas.microsoft.com/office/powerpoint/2010/main" val="3750789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C3F6409E-DA7E-D24E-BBB5-4461F87E7112}" type="datetimeFigureOut">
              <a:rPr lang="en-US" smtClean="0"/>
              <a:t>7/7/22</a:t>
            </a:fld>
            <a:endParaRPr lang="en-US" dirty="0"/>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48FDE97F-4FC6-EB4F-8AD3-90D5491A3C58}" type="slidenum">
              <a:rPr lang="en-US" smtClean="0"/>
              <a:t>‹#›</a:t>
            </a:fld>
            <a:endParaRPr lang="en-US" dirty="0"/>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758463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11" orient="horz" pos="1368" userDrawn="1">
          <p15:clr>
            <a:srgbClr val="F26B43"/>
          </p15:clr>
        </p15:guide>
        <p15:guide id="12" orient="horz" pos="1440" userDrawn="1">
          <p15:clr>
            <a:srgbClr val="F26B43"/>
          </p15:clr>
        </p15:guide>
        <p15:guide id="13" orient="horz" pos="3696" userDrawn="1">
          <p15:clr>
            <a:srgbClr val="F26B43"/>
          </p15:clr>
        </p15:guide>
        <p15:guide id="14" orient="horz" pos="432" userDrawn="1">
          <p15:clr>
            <a:srgbClr val="F26B43"/>
          </p15:clr>
        </p15:guide>
        <p15:guide id="15" orient="horz" pos="1512" userDrawn="1">
          <p15:clr>
            <a:srgbClr val="F26B43"/>
          </p15:clr>
        </p15:guide>
        <p15:guide id="16" pos="5184" userDrawn="1">
          <p15:clr>
            <a:srgbClr val="F26B43"/>
          </p15:clr>
        </p15:guide>
        <p15:guide id="17" pos="702" userDrawn="1">
          <p15:clr>
            <a:srgbClr val="F26B43"/>
          </p15:clr>
        </p15:guide>
        <p15:guide id="18" pos="6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alpha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2286-1293-CA4C-A07A-18FD535EB94B}"/>
              </a:ext>
            </a:extLst>
          </p:cNvPr>
          <p:cNvSpPr>
            <a:spLocks noGrp="1"/>
          </p:cNvSpPr>
          <p:nvPr>
            <p:ph type="title"/>
          </p:nvPr>
        </p:nvSpPr>
        <p:spPr>
          <a:xfrm>
            <a:off x="918972" y="344424"/>
            <a:ext cx="7200900" cy="1485900"/>
          </a:xfrm>
        </p:spPr>
        <p:txBody>
          <a:bodyPr>
            <a:noAutofit/>
          </a:bodyPr>
          <a:lstStyle/>
          <a:p>
            <a:r>
              <a:rPr lang="en-US" sz="3200" i="1" dirty="0"/>
              <a:t>She Sang Promise</a:t>
            </a:r>
            <a:r>
              <a:rPr lang="en-US" sz="3200" dirty="0"/>
              <a:t>: The Story of Betty Mae Jumper, Seminole Tribal Leader</a:t>
            </a:r>
            <a:br>
              <a:rPr lang="en-US" sz="2800" dirty="0"/>
            </a:br>
            <a:r>
              <a:rPr lang="en-US" sz="1800" dirty="0"/>
              <a:t>by Jan Godown Annino</a:t>
            </a:r>
            <a:br>
              <a:rPr lang="en-US" sz="1800" dirty="0"/>
            </a:br>
            <a:r>
              <a:rPr lang="en-US" sz="1800" dirty="0"/>
              <a:t>illustrated by Lisa Desimini</a:t>
            </a:r>
            <a:br>
              <a:rPr lang="en-US" sz="1800" dirty="0"/>
            </a:br>
            <a:r>
              <a:rPr lang="en-US" sz="1800" dirty="0"/>
              <a:t>afterword by Moses Jumper Jr. </a:t>
            </a:r>
            <a:endParaRPr lang="en-US" sz="2800" dirty="0"/>
          </a:p>
        </p:txBody>
      </p:sp>
      <p:pic>
        <p:nvPicPr>
          <p:cNvPr id="5" name="Content Placeholder 4">
            <a:extLst>
              <a:ext uri="{FF2B5EF4-FFF2-40B4-BE49-F238E27FC236}">
                <a16:creationId xmlns:a16="http://schemas.microsoft.com/office/drawing/2014/main" id="{22CD6306-68A4-7D44-A83D-C1CA8BB55BB5}"/>
              </a:ext>
            </a:extLst>
          </p:cNvPr>
          <p:cNvPicPr>
            <a:picLocks noGrp="1" noChangeAspect="1"/>
          </p:cNvPicPr>
          <p:nvPr>
            <p:ph idx="1"/>
          </p:nvPr>
        </p:nvPicPr>
        <p:blipFill>
          <a:blip r:embed="rId2"/>
          <a:stretch>
            <a:fillRect/>
          </a:stretch>
        </p:blipFill>
        <p:spPr>
          <a:xfrm>
            <a:off x="2190364" y="2109216"/>
            <a:ext cx="5101141" cy="4184904"/>
          </a:xfrm>
        </p:spPr>
      </p:pic>
    </p:spTree>
    <p:extLst>
      <p:ext uri="{BB962C8B-B14F-4D97-AF65-F5344CB8AC3E}">
        <p14:creationId xmlns:p14="http://schemas.microsoft.com/office/powerpoint/2010/main" val="547083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alpha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086F-F6A1-DD45-9388-BDDBD5A35440}"/>
              </a:ext>
            </a:extLst>
          </p:cNvPr>
          <p:cNvSpPr>
            <a:spLocks noGrp="1"/>
          </p:cNvSpPr>
          <p:nvPr>
            <p:ph type="title"/>
          </p:nvPr>
        </p:nvSpPr>
        <p:spPr>
          <a:xfrm>
            <a:off x="918972" y="332232"/>
            <a:ext cx="6359652" cy="777240"/>
          </a:xfrm>
        </p:spPr>
        <p:txBody>
          <a:bodyPr>
            <a:normAutofit/>
          </a:bodyPr>
          <a:lstStyle/>
          <a:p>
            <a:r>
              <a:rPr lang="en-US" dirty="0"/>
              <a:t>Discussion Questions</a:t>
            </a:r>
          </a:p>
        </p:txBody>
      </p:sp>
      <p:sp>
        <p:nvSpPr>
          <p:cNvPr id="3" name="Content Placeholder 2">
            <a:extLst>
              <a:ext uri="{FF2B5EF4-FFF2-40B4-BE49-F238E27FC236}">
                <a16:creationId xmlns:a16="http://schemas.microsoft.com/office/drawing/2014/main" id="{A8B99C1E-796A-EF45-9A76-33B9FEA00373}"/>
              </a:ext>
            </a:extLst>
          </p:cNvPr>
          <p:cNvSpPr>
            <a:spLocks noGrp="1"/>
          </p:cNvSpPr>
          <p:nvPr>
            <p:ph idx="1"/>
          </p:nvPr>
        </p:nvSpPr>
        <p:spPr>
          <a:xfrm>
            <a:off x="1028700" y="1011936"/>
            <a:ext cx="7200900" cy="4916424"/>
          </a:xfrm>
        </p:spPr>
        <p:txBody>
          <a:bodyPr>
            <a:normAutofit lnSpcReduction="10000"/>
          </a:bodyPr>
          <a:lstStyle/>
          <a:p>
            <a:r>
              <a:rPr lang="en-US" dirty="0"/>
              <a:t>Why did Betty Mae and her family move to the Dania Reservation? </a:t>
            </a:r>
          </a:p>
          <a:p>
            <a:r>
              <a:rPr lang="en-US" dirty="0"/>
              <a:t>Why does Betty Mae not want to learn to use a gun or skin a rabbit? </a:t>
            </a:r>
          </a:p>
          <a:p>
            <a:r>
              <a:rPr lang="en-US" dirty="0"/>
              <a:t>Why is school so important to Betty Mae? Where does she go to school?  </a:t>
            </a:r>
          </a:p>
          <a:p>
            <a:r>
              <a:rPr lang="en-US" dirty="0"/>
              <a:t>Name some of the roles that Betty Mae played in her community. </a:t>
            </a:r>
          </a:p>
          <a:p>
            <a:r>
              <a:rPr lang="en-US" dirty="0"/>
              <a:t>Why are the Elder’s stories so important to Betty Mae and the Seminole people? </a:t>
            </a:r>
          </a:p>
          <a:p>
            <a:r>
              <a:rPr lang="en-US" dirty="0"/>
              <a:t>What kind of foods are found in a Seminole garden? Have you ever eaten any? Which ones? </a:t>
            </a:r>
          </a:p>
          <a:p>
            <a:r>
              <a:rPr lang="en-US" dirty="0"/>
              <a:t>What three languages does Betty Mae speak? Why is it so important? </a:t>
            </a:r>
          </a:p>
          <a:p>
            <a:endParaRPr lang="en-US" dirty="0"/>
          </a:p>
        </p:txBody>
      </p:sp>
    </p:spTree>
    <p:extLst>
      <p:ext uri="{BB962C8B-B14F-4D97-AF65-F5344CB8AC3E}">
        <p14:creationId xmlns:p14="http://schemas.microsoft.com/office/powerpoint/2010/main" val="4249147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alpha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1B767-29A1-5A4D-8A4E-65B8C8FE00A2}"/>
              </a:ext>
            </a:extLst>
          </p:cNvPr>
          <p:cNvSpPr>
            <a:spLocks noGrp="1"/>
          </p:cNvSpPr>
          <p:nvPr>
            <p:ph type="title"/>
          </p:nvPr>
        </p:nvSpPr>
        <p:spPr>
          <a:xfrm>
            <a:off x="918972" y="356616"/>
            <a:ext cx="7030212" cy="765048"/>
          </a:xfrm>
        </p:spPr>
        <p:txBody>
          <a:bodyPr>
            <a:normAutofit/>
          </a:bodyPr>
          <a:lstStyle/>
          <a:p>
            <a:r>
              <a:rPr lang="en-US" dirty="0"/>
              <a:t>Activity Ideas!</a:t>
            </a:r>
          </a:p>
        </p:txBody>
      </p:sp>
      <p:sp>
        <p:nvSpPr>
          <p:cNvPr id="3" name="Content Placeholder 2">
            <a:extLst>
              <a:ext uri="{FF2B5EF4-FFF2-40B4-BE49-F238E27FC236}">
                <a16:creationId xmlns:a16="http://schemas.microsoft.com/office/drawing/2014/main" id="{E084094B-8060-8F4A-9F1A-D3647305442F}"/>
              </a:ext>
            </a:extLst>
          </p:cNvPr>
          <p:cNvSpPr>
            <a:spLocks noGrp="1"/>
          </p:cNvSpPr>
          <p:nvPr>
            <p:ph idx="1"/>
          </p:nvPr>
        </p:nvSpPr>
        <p:spPr>
          <a:xfrm>
            <a:off x="1028700" y="1024128"/>
            <a:ext cx="7200900" cy="4843272"/>
          </a:xfrm>
        </p:spPr>
        <p:txBody>
          <a:bodyPr>
            <a:normAutofit/>
          </a:bodyPr>
          <a:lstStyle/>
          <a:p>
            <a:r>
              <a:rPr lang="en-US" dirty="0"/>
              <a:t>Select a plant of animal from Betty Mae’s story. Research it and talk about it with your friends and family. </a:t>
            </a:r>
          </a:p>
          <a:p>
            <a:r>
              <a:rPr lang="en-US" dirty="0"/>
              <a:t>Go through the Glossary in the back of </a:t>
            </a:r>
            <a:r>
              <a:rPr lang="en-US" i="1" dirty="0"/>
              <a:t>She Sang Promise</a:t>
            </a:r>
            <a:r>
              <a:rPr lang="en-US" dirty="0"/>
              <a:t>. Can you identify the plants and animals in the glossery in the art of the book? </a:t>
            </a:r>
          </a:p>
          <a:p>
            <a:r>
              <a:rPr lang="en-US" dirty="0"/>
              <a:t>Draw something that inspired you from Betty Mae’s story. What do you imagine her Seminole family camp looked like? Can you draw it? What does a </a:t>
            </a:r>
            <a:r>
              <a:rPr lang="en-US" i="1" dirty="0"/>
              <a:t>chickee</a:t>
            </a:r>
            <a:r>
              <a:rPr lang="en-US" dirty="0"/>
              <a:t> look like? </a:t>
            </a:r>
          </a:p>
          <a:p>
            <a:r>
              <a:rPr lang="en-US" dirty="0"/>
              <a:t>Visit the Ah-Tah-Thi-Ki Seminole Museum on Big Cypress! Wander through the cypress dome, visit the Village and hunting camp, and learn more about the Seminole culture and history. July is Teacher Appreciation Month! Teachers and their guests can visit the Ah-Tah-Thi-Ki Museum for FREE the month of July. RSVP at https://www.ahtahthiki.com/teachers/</a:t>
            </a:r>
          </a:p>
        </p:txBody>
      </p:sp>
    </p:spTree>
    <p:extLst>
      <p:ext uri="{BB962C8B-B14F-4D97-AF65-F5344CB8AC3E}">
        <p14:creationId xmlns:p14="http://schemas.microsoft.com/office/powerpoint/2010/main" val="108226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alpha val="60000"/>
          </a:scheme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A6C2E26-D243-F643-90D8-4E0C60EC2593}"/>
              </a:ext>
            </a:extLst>
          </p:cNvPr>
          <p:cNvPicPr>
            <a:picLocks noGrp="1" noChangeAspect="1"/>
          </p:cNvPicPr>
          <p:nvPr>
            <p:ph idx="1"/>
          </p:nvPr>
        </p:nvPicPr>
        <p:blipFill>
          <a:blip r:embed="rId2"/>
          <a:stretch>
            <a:fillRect/>
          </a:stretch>
        </p:blipFill>
        <p:spPr>
          <a:xfrm>
            <a:off x="1414272" y="170687"/>
            <a:ext cx="6745898" cy="6428157"/>
          </a:xfrm>
          <a:ln w="28575">
            <a:solidFill>
              <a:schemeClr val="accent4"/>
            </a:solidFill>
          </a:ln>
        </p:spPr>
      </p:pic>
    </p:spTree>
    <p:extLst>
      <p:ext uri="{BB962C8B-B14F-4D97-AF65-F5344CB8AC3E}">
        <p14:creationId xmlns:p14="http://schemas.microsoft.com/office/powerpoint/2010/main" val="289426657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{5E9D3B76-8938-5647-9816-EBDD35F5F788}tf10001072</Template>
  <TotalTime>165</TotalTime>
  <Words>294</Words>
  <Application>Microsoft Macintosh PowerPoint</Application>
  <PresentationFormat>On-screen Show (4:3)</PresentationFormat>
  <Paragraphs>14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Franklin Gothic Book</vt:lpstr>
      <vt:lpstr>Crop</vt:lpstr>
      <vt:lpstr>She Sang Promise: The Story of Betty Mae Jumper, Seminole Tribal Leader by Jan Godown Annino illustrated by Lisa Desimini afterword by Moses Jumper Jr. </vt:lpstr>
      <vt:lpstr>Discussion Questions</vt:lpstr>
      <vt:lpstr>Activity Ideas!</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slide, Cover photo of SSP</dc:title>
  <dc:creator>Deanna deBoer</dc:creator>
  <cp:lastModifiedBy>Deanna deBoer</cp:lastModifiedBy>
  <cp:revision>8</cp:revision>
  <cp:lastPrinted>2022-07-07T16:20:59Z</cp:lastPrinted>
  <dcterms:created xsi:type="dcterms:W3CDTF">2022-07-07T15:25:44Z</dcterms:created>
  <dcterms:modified xsi:type="dcterms:W3CDTF">2022-07-07T18:11:31Z</dcterms:modified>
</cp:coreProperties>
</file>